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520" r:id="rId4"/>
    <p:sldId id="527" r:id="rId5"/>
    <p:sldId id="528" r:id="rId6"/>
    <p:sldId id="529" r:id="rId7"/>
    <p:sldId id="530" r:id="rId8"/>
    <p:sldId id="532" r:id="rId9"/>
    <p:sldId id="533" r:id="rId10"/>
    <p:sldId id="523" r:id="rId11"/>
    <p:sldId id="260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나눔스퀘어_ac" panose="020B0600000101010101" pitchFamily="34" charset="-127"/>
      <p:regular r:id="rId16"/>
      <p:bold r:id="rId17"/>
      <p:italic r:id="rId18"/>
      <p:boldItalic r:id="rId19"/>
    </p:embeddedFont>
    <p:embeddedFont>
      <p:font typeface="나눔스퀘어_ac ExtraBold" panose="020B0600000101010101" pitchFamily="34" charset="-127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NanumSquare_ac" panose="020B0600000101010101" pitchFamily="34" charset="-127"/>
      <p:regular r:id="rId25"/>
    </p:embeddedFont>
    <p:embeddedFont>
      <p:font typeface="NanumSquare_ac Bold" panose="020B0600000101010101" pitchFamily="34" charset="-127"/>
      <p:bold r:id="rId26"/>
    </p:embeddedFont>
    <p:embeddedFont>
      <p:font typeface="NanumSquare_ac ExtraBold" panose="020B0600000101010101" pitchFamily="34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9" autoAdjust="0"/>
    <p:restoredTop sz="87535" autoAdjust="0"/>
  </p:normalViewPr>
  <p:slideViewPr>
    <p:cSldViewPr snapToGrid="0">
      <p:cViewPr varScale="1">
        <p:scale>
          <a:sx n="153" d="100"/>
          <a:sy n="153" d="100"/>
        </p:scale>
        <p:origin x="200" y="42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0:27:00.4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0,'48'0,"-2"0,-17 0,3 0,2 0,-2 0,0 0,1 0,2 0,3 0,-3 0,-3 0,-2 0,-1 0,-3 0,-3 0,-4 0,0 0,1 0,3 0,3 0,1 0,-1 0,0 0,3 0,0 0,1 0,-2 0,-5 0,-3 0,-6 0,0 0,1 0,3 0,-3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8828C-5788-4E04-9FD4-1FBA79A34E9E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8760-119B-44DD-AF60-8D132A33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3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55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69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61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46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0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3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16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671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1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9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ypto.modoo.at/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66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93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79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1757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6422" y="1223120"/>
            <a:ext cx="8403773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16421" y="3794871"/>
            <a:ext cx="8403774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6078694"/>
            <a:ext cx="3026852" cy="64278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653134" y="-1"/>
            <a:ext cx="1853681" cy="50447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37" y="6128121"/>
            <a:ext cx="1311798" cy="6427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0715442" y="6627168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4"/>
              </a:rPr>
              <a:t>https://crypto.modoo.at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14920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04799"/>
            <a:ext cx="2824065" cy="6189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214601" y="1217530"/>
            <a:ext cx="2394862" cy="432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29209" y="1735494"/>
            <a:ext cx="20216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797638" y="1217530"/>
            <a:ext cx="738043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3797642" y="1217530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3797638" y="2133371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3797640" y="2133371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3797638" y="3052552"/>
            <a:ext cx="7380428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7" name="직사각형 76"/>
          <p:cNvSpPr/>
          <p:nvPr userDrawn="1"/>
        </p:nvSpPr>
        <p:spPr>
          <a:xfrm>
            <a:off x="3797640" y="3052552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7638" y="3968393"/>
            <a:ext cx="7380427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3797639" y="3968393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2" name="텍스트 개체 틀 4"/>
          <p:cNvSpPr>
            <a:spLocks noGrp="1"/>
          </p:cNvSpPr>
          <p:nvPr>
            <p:ph type="body" sz="quarter" idx="31" hasCustomPrompt="1"/>
          </p:nvPr>
        </p:nvSpPr>
        <p:spPr>
          <a:xfrm>
            <a:off x="3797638" y="4884234"/>
            <a:ext cx="7380426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3" name="직사각형 82"/>
          <p:cNvSpPr/>
          <p:nvPr userDrawn="1"/>
        </p:nvSpPr>
        <p:spPr>
          <a:xfrm>
            <a:off x="3797638" y="4884234"/>
            <a:ext cx="7380425" cy="71895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0" y="5538242"/>
            <a:ext cx="1709544" cy="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7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8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5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71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7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9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8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27DBA-0F48-474D-80D4-CDE52096A71A}" type="datetimeFigureOut">
              <a:rPr lang="ko-KR" altLang="en-US" smtClean="0"/>
              <a:t>2023. 9. 24.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D5F1E-666B-4969-93B6-03BCD99C8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9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9SzEOEZA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83496" y="1609479"/>
            <a:ext cx="8714861" cy="23876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HQC</a:t>
            </a:r>
            <a:r>
              <a:rPr lang="ko-KR" altLang="en-US" sz="3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Reed-Solomon </a:t>
            </a:r>
            <a:r>
              <a:rPr lang="ko-KR" altLang="en-US" sz="3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인코딩 양자 회로 구현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84104" y="4309947"/>
            <a:ext cx="8403774" cy="1655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임세진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https://youtu.be/O9SzEOEZAns</a:t>
            </a:r>
            <a:endParaRPr lang="en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67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Reed-Solomon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인코딩 양자 회로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43A5CA0C-C98B-2792-B721-98AB6CFEE5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7660488"/>
                  </p:ext>
                </p:extLst>
              </p:nvPr>
            </p:nvGraphicFramePr>
            <p:xfrm>
              <a:off x="748744" y="2331720"/>
              <a:ext cx="10515603" cy="1097280"/>
            </p:xfrm>
            <a:graphic>
              <a:graphicData uri="http://schemas.openxmlformats.org/drawingml/2006/table">
                <a:tbl>
                  <a:tblPr/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2692692866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55238356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242075041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5420969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811243461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098968218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9974482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Field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Arithmetic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Qubits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CNOT</a:t>
                          </a:r>
                        </a:p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gates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Toffoli gates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Toffoli</a:t>
                          </a:r>
                        </a:p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depth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Full depth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42774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0" i="1" smtClean="0">
                                        <a:solidFill>
                                          <a:srgbClr val="282828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anumSquare_ac Bold" panose="020B0600000101010101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ko-Kore-KR" altLang="en-US" sz="1800" b="0" i="0" dirty="0" smtClean="0">
                                        <a:solidFill>
                                          <a:srgbClr val="282828"/>
                                        </a:solidFill>
                                        <a:effectLst/>
                                        <a:latin typeface="NanumSquare_ac" panose="020B0600000101010101" pitchFamily="34" charset="-127"/>
                                        <a:ea typeface="NanumSquare_ac" panose="020B0600000101010101" pitchFamily="34" charset="-127"/>
                                      </a:rPr>
                                      <m:t>𝔽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ore-KR" sz="1800" b="0" i="1" smtClean="0">
                                            <a:solidFill>
                                              <a:srgbClr val="282828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NanumSquare_ac Bold" panose="020B0600000101010101" pitchFamily="34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800" b="0" i="1" smtClean="0">
                                            <a:solidFill>
                                              <a:srgbClr val="282828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NanumSquare_ac Bold" panose="020B0600000101010101" pitchFamily="34" charset="-127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rgbClr val="282828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NanumSquare_ac Bold" panose="020B0600000101010101" pitchFamily="34" charset="-127"/>
                                          </a:rPr>
                                          <m:t>8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b="0" i="0" dirty="0">
                            <a:solidFill>
                              <a:srgbClr val="282828"/>
                            </a:solidFill>
                            <a:effectLst/>
                            <a:latin typeface="NanumSquare_ac" panose="020B0600000101010101" pitchFamily="34" charset="-127"/>
                            <a:ea typeface="NanumSquare_ac" panose="020B0600000101010101" pitchFamily="34" charset="-127"/>
                          </a:endParaRP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Multiplication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81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164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27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1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26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188955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43A5CA0C-C98B-2792-B721-98AB6CFEE5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7660488"/>
                  </p:ext>
                </p:extLst>
              </p:nvPr>
            </p:nvGraphicFramePr>
            <p:xfrm>
              <a:off x="748744" y="2331720"/>
              <a:ext cx="10515603" cy="1097280"/>
            </p:xfrm>
            <a:graphic>
              <a:graphicData uri="http://schemas.openxmlformats.org/drawingml/2006/table">
                <a:tbl>
                  <a:tblPr/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2692692866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55238356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242075041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5420969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811243461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098968218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9974482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Field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Arithmetic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Qubits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CNOT</a:t>
                          </a:r>
                        </a:p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gates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Toffoli gates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Toffoli</a:t>
                          </a:r>
                        </a:p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depth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Full depth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E5E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42774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13953" r="-60339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Multiplication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81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164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27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1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i="0" dirty="0">
                              <a:effectLst/>
                              <a:latin typeface="NanumSquare_ac" panose="020B0600000101010101" pitchFamily="34" charset="-127"/>
                              <a:ea typeface="NanumSquare_ac" panose="020B0600000101010101" pitchFamily="34" charset="-127"/>
                            </a:rPr>
                            <a:t>26</a:t>
                          </a:r>
                        </a:p>
                      </a:txBody>
                      <a:tcPr marL="47625" marR="47625" marT="0" marB="0" anchor="ctr">
                        <a:lnL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8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1889555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EA9483-B440-8DA6-BABA-2B17775BC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042130"/>
              </p:ext>
            </p:extLst>
          </p:nvPr>
        </p:nvGraphicFramePr>
        <p:xfrm>
          <a:off x="748747" y="4001494"/>
          <a:ext cx="10515600" cy="109728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13185983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642516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47289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816799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440683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0958608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Reed-Solomon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Qubits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CNOT</a:t>
                      </a:r>
                    </a:p>
                    <a:p>
                      <a:pPr algn="ctr"/>
                      <a:r>
                        <a:rPr lang="en" b="0" i="0" dirty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gates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Toffoli gates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Toffoli</a:t>
                      </a:r>
                    </a:p>
                    <a:p>
                      <a:pPr algn="ctr"/>
                      <a:r>
                        <a:rPr lang="en" b="0" i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depth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Full depth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938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" b="0" i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hqc-128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28,696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94,320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12,960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16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545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989629"/>
                  </a:ext>
                </a:extLst>
              </a:tr>
            </a:tbl>
          </a:graphicData>
        </a:graphic>
      </p:graphicFrame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729367BD-A560-4570-F9BA-E3E7635BB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1934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자원 측정 결과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사용된 게이트 수에 비해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Toffoli-depth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와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Full-depth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가 낮게 최적화 되어 구현됨</a:t>
            </a:r>
            <a:endParaRPr lang="en-US" altLang="ko-KR" sz="2000" dirty="0">
              <a:solidFill>
                <a:srgbClr val="262626"/>
              </a:solidFill>
              <a:latin typeface="NanumSquare_ac Bold" panose="020B0600000101010101" pitchFamily="50" charset="-127"/>
              <a:ea typeface="NanumSquare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BE9BDF-3EB2-C0DB-F59E-6B26CA89A4F9}"/>
              </a:ext>
            </a:extLst>
          </p:cNvPr>
          <p:cNvSpPr/>
          <p:nvPr/>
        </p:nvSpPr>
        <p:spPr>
          <a:xfrm>
            <a:off x="8260947" y="2331720"/>
            <a:ext cx="3003400" cy="1097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DFA64D-6D7A-F5B0-018B-FFA56FE90D28}"/>
              </a:ext>
            </a:extLst>
          </p:cNvPr>
          <p:cNvSpPr/>
          <p:nvPr/>
        </p:nvSpPr>
        <p:spPr>
          <a:xfrm>
            <a:off x="7757365" y="4000631"/>
            <a:ext cx="3506982" cy="1097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8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6D853D-7064-49E4-88CB-35AD4FB40DB0}"/>
              </a:ext>
            </a:extLst>
          </p:cNvPr>
          <p:cNvSpPr/>
          <p:nvPr/>
        </p:nvSpPr>
        <p:spPr>
          <a:xfrm>
            <a:off x="105878" y="125128"/>
            <a:ext cx="11874227" cy="962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7A038A-B7E9-49E3-B89D-9EF95BEE4129}"/>
              </a:ext>
            </a:extLst>
          </p:cNvPr>
          <p:cNvSpPr/>
          <p:nvPr/>
        </p:nvSpPr>
        <p:spPr>
          <a:xfrm>
            <a:off x="0" y="2840215"/>
            <a:ext cx="12192000" cy="113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b="1" dirty="0">
                <a:solidFill>
                  <a:schemeClr val="accent5"/>
                </a:solidFill>
                <a:latin typeface="NanumSquare_ac ExtraBold" panose="020B0600000101010101" pitchFamily="34" charset="-127"/>
                <a:ea typeface="NanumSquare_ac ExtraBold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6183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797634" y="1217530"/>
            <a:ext cx="7380430" cy="7189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01. Reed-Solomon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분석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>
          <a:xfrm>
            <a:off x="3797638" y="2136711"/>
            <a:ext cx="7380428" cy="7189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Reed-Solomon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인코딩 양자 회로 구현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>
          <a:xfrm>
            <a:off x="3797638" y="3052552"/>
            <a:ext cx="7380428" cy="7189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8" y="3968393"/>
            <a:ext cx="7380427" cy="718952"/>
          </a:xfrm>
        </p:spPr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29"/>
          </p:nvPr>
        </p:nvSpPr>
        <p:spPr>
          <a:xfrm>
            <a:off x="3797637" y="4884234"/>
            <a:ext cx="7380427" cy="718952"/>
          </a:xfrm>
        </p:spPr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05.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38363" y="2944678"/>
            <a:ext cx="8098971" cy="2984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0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416100C-898A-4819-9162-2F3FABC540E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920" y="1193425"/>
                <a:ext cx="11369675" cy="5057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HQC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Encrypt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에서 암호문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𝑣</m:t>
                    </m:r>
                  </m:oMath>
                </a14:m>
                <a:r>
                  <a:rPr lang="ko-KR" altLang="en-US" sz="2000" dirty="0" err="1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를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구하는 연산 중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mG</m:t>
                    </m:r>
                  </m:oMath>
                </a14:m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연산이 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Reed-Solomon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코드의 인코딩을 거쳐 수행됨</a:t>
                </a:r>
                <a:endParaRPr lang="en-US" altLang="ko-KR" sz="2000" dirty="0">
                  <a:solidFill>
                    <a:srgbClr val="262626"/>
                  </a:solidFill>
                  <a:latin typeface="NanumSquare_ac Bold" panose="020B0600000101010101" pitchFamily="50" charset="-127"/>
                  <a:ea typeface="NanumSquare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416100C-898A-4819-9162-2F3FABC54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920" y="1193425"/>
                <a:ext cx="11369675" cy="5057775"/>
              </a:xfrm>
              <a:blipFill>
                <a:blip r:embed="rId3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Reed-Solomon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코드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CABFD1-871D-6280-441B-69E483A0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247" y="2394162"/>
            <a:ext cx="8637505" cy="32704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BB4FB4-01CE-C8EE-A4EA-DDA5BF1CB5C3}"/>
              </a:ext>
            </a:extLst>
          </p:cNvPr>
          <p:cNvSpPr/>
          <p:nvPr/>
        </p:nvSpPr>
        <p:spPr>
          <a:xfrm>
            <a:off x="2465142" y="4038579"/>
            <a:ext cx="7811919" cy="637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E748DFF-35B2-FAEE-D9FB-BE0E633817F4}"/>
                  </a:ext>
                </a:extLst>
              </p14:cNvPr>
              <p14:cNvContentPartPr/>
              <p14:nvPr/>
            </p14:nvContentPartPr>
            <p14:xfrm>
              <a:off x="3361852" y="4519519"/>
              <a:ext cx="34884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E748DFF-35B2-FAEE-D9FB-BE0E633817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8212" y="4411519"/>
                <a:ext cx="4564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0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416100C-898A-4819-9162-2F3FABC540E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920" y="1193425"/>
                <a:ext cx="11369675" cy="5057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Reed-Solomon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코드에서 바이너리 필드 곱셈이 수행되는데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,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17668</m:t>
                        </m:r>
                      </m:sup>
                    </m:sSup>
                  </m:oMath>
                </a14:m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에서 수행되는 대부분의 연산들과 달리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8</m:t>
                        </m:r>
                      </m:sup>
                    </m:sSup>
                  </m:oMath>
                </a14:m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에서 연산을 수행함 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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 </a:t>
                </a:r>
                <a:r>
                  <a:rPr lang="ko-KR" altLang="en-US" sz="2000" dirty="0">
                    <a:solidFill>
                      <a:schemeClr val="accent5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바이너리 필드 곱셈 구현 필요</a:t>
                </a:r>
                <a:endParaRPr lang="en-US" altLang="ko-KR" sz="2000" dirty="0">
                  <a:solidFill>
                    <a:schemeClr val="accent5"/>
                  </a:solidFill>
                  <a:latin typeface="NanumSquare_ac Bold" panose="020B0600000101010101" pitchFamily="50" charset="-127"/>
                  <a:ea typeface="NanumSquare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416100C-898A-4819-9162-2F3FABC54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920" y="1193425"/>
                <a:ext cx="11369675" cy="5057775"/>
              </a:xfrm>
              <a:blipFill>
                <a:blip r:embed="rId3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Reed-Solomon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코드 분석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014687-09BA-7E26-7BAE-15BBF19746C2}"/>
              </a:ext>
            </a:extLst>
          </p:cNvPr>
          <p:cNvGrpSpPr/>
          <p:nvPr/>
        </p:nvGrpSpPr>
        <p:grpSpPr>
          <a:xfrm>
            <a:off x="121591" y="2443790"/>
            <a:ext cx="6595461" cy="2895255"/>
            <a:chOff x="254790" y="2291165"/>
            <a:chExt cx="8376317" cy="35934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A6C156-8A97-0B62-6EDA-6A8DCBC2B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737" y="2291165"/>
              <a:ext cx="8310370" cy="35425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058F477E-EED1-77B2-0AF8-331DF57B213A}"/>
                </a:ext>
              </a:extLst>
            </p:cNvPr>
            <p:cNvCxnSpPr>
              <a:cxnSpLocks/>
            </p:cNvCxnSpPr>
            <p:nvPr/>
          </p:nvCxnSpPr>
          <p:spPr>
            <a:xfrm>
              <a:off x="3896138" y="2633357"/>
              <a:ext cx="166977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3D9548D4-C9C3-2CB0-85B2-CDF5881EFB06}"/>
                </a:ext>
              </a:extLst>
            </p:cNvPr>
            <p:cNvCxnSpPr>
              <a:cxnSpLocks/>
            </p:cNvCxnSpPr>
            <p:nvPr/>
          </p:nvCxnSpPr>
          <p:spPr>
            <a:xfrm>
              <a:off x="1434547" y="2885148"/>
              <a:ext cx="191494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DA70F264-26F3-D602-3343-808B418D12E5}"/>
                </a:ext>
              </a:extLst>
            </p:cNvPr>
            <p:cNvCxnSpPr>
              <a:cxnSpLocks/>
            </p:cNvCxnSpPr>
            <p:nvPr/>
          </p:nvCxnSpPr>
          <p:spPr>
            <a:xfrm>
              <a:off x="3720545" y="3375479"/>
              <a:ext cx="423076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E1AE5B-5900-E06F-3BEB-DA7EC98B1C61}"/>
                </a:ext>
              </a:extLst>
            </p:cNvPr>
            <p:cNvSpPr txBox="1"/>
            <p:nvPr/>
          </p:nvSpPr>
          <p:spPr>
            <a:xfrm>
              <a:off x="3144078" y="5464425"/>
              <a:ext cx="3941910" cy="420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NanumSquare_ac Bold" panose="020B0600000101010101" pitchFamily="50" charset="-127"/>
                  <a:ea typeface="NanumSquare_ac Bold" panose="020B0600000101010101" pitchFamily="50" charset="-127"/>
                </a:rPr>
                <a:t>hqc-128</a:t>
              </a:r>
              <a:r>
                <a:rPr lang="ko-KR" altLang="en-US" sz="1600" dirty="0">
                  <a:solidFill>
                    <a:srgbClr val="C00000"/>
                  </a:solidFill>
                  <a:latin typeface="NanumSquare_ac Bold" panose="020B0600000101010101" pitchFamily="50" charset="-127"/>
                  <a:ea typeface="NanumSquare_ac Bold" panose="020B0600000101010101" pitchFamily="50" charset="-127"/>
                </a:rPr>
                <a:t>에서 사용되는 생성 다항식</a:t>
              </a:r>
              <a:endParaRPr lang="ko-Kore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15" name="왼쪽 대괄호[L] 14">
              <a:extLst>
                <a:ext uri="{FF2B5EF4-FFF2-40B4-BE49-F238E27FC236}">
                  <a16:creationId xmlns:a16="http://schemas.microsoft.com/office/drawing/2014/main" id="{EC97DA9D-E5ED-A6CA-05C6-82CBE24AD836}"/>
                </a:ext>
              </a:extLst>
            </p:cNvPr>
            <p:cNvSpPr/>
            <p:nvPr/>
          </p:nvSpPr>
          <p:spPr>
            <a:xfrm>
              <a:off x="254790" y="4730513"/>
              <a:ext cx="131893" cy="918578"/>
            </a:xfrm>
            <a:prstGeom prst="leftBracket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62F2F73-B69F-33D3-13F4-6C76D8E64C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0"/>
          <a:stretch/>
        </p:blipFill>
        <p:spPr>
          <a:xfrm>
            <a:off x="173517" y="5555083"/>
            <a:ext cx="6543535" cy="5931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FEE522-5E77-38F6-457E-E8BB8C57E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382" y="2443790"/>
            <a:ext cx="5136588" cy="37044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1D43F3-E8F8-D4E6-0B0E-5DE0A612B186}"/>
              </a:ext>
            </a:extLst>
          </p:cNvPr>
          <p:cNvSpPr/>
          <p:nvPr/>
        </p:nvSpPr>
        <p:spPr>
          <a:xfrm>
            <a:off x="7175715" y="3348420"/>
            <a:ext cx="449451" cy="30143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17CB75-B3B9-1BCA-E6F3-C8369689AA09}"/>
              </a:ext>
            </a:extLst>
          </p:cNvPr>
          <p:cNvSpPr/>
          <p:nvPr/>
        </p:nvSpPr>
        <p:spPr>
          <a:xfrm>
            <a:off x="7175715" y="3110274"/>
            <a:ext cx="2425486" cy="13521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5F5205-DA8F-6963-D580-DC33B513347E}"/>
              </a:ext>
            </a:extLst>
          </p:cNvPr>
          <p:cNvSpPr/>
          <p:nvPr/>
        </p:nvSpPr>
        <p:spPr>
          <a:xfrm>
            <a:off x="7614833" y="4459072"/>
            <a:ext cx="2544305" cy="19042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4AACAD-7BB9-E47A-96BE-5AB77E8FAAE4}"/>
              </a:ext>
            </a:extLst>
          </p:cNvPr>
          <p:cNvSpPr txBox="1"/>
          <p:nvPr/>
        </p:nvSpPr>
        <p:spPr>
          <a:xfrm>
            <a:off x="8658355" y="4633994"/>
            <a:ext cx="2369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RS-1</a:t>
            </a:r>
            <a:r>
              <a:rPr lang="ko-KR" altLang="en-US" sz="1200" dirty="0">
                <a:solidFill>
                  <a:schemeClr val="accent5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다항식의 계수와 메시지의 곱</a:t>
            </a:r>
            <a:endParaRPr lang="ko-Kore-KR" altLang="en-US" sz="12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B81F09-EC93-D092-68E3-AF2119B39384}"/>
                  </a:ext>
                </a:extLst>
              </p:cNvPr>
              <p:cNvSpPr txBox="1"/>
              <p:nvPr/>
            </p:nvSpPr>
            <p:spPr>
              <a:xfrm>
                <a:off x="217645" y="6151549"/>
                <a:ext cx="65435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-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계수를 저장하는 배열 요소의 크기가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16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비트지만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계수는 모두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8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비트로 표현 가능한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8</m:t>
                        </m:r>
                      </m:sup>
                    </m:sSup>
                  </m:oMath>
                </a14:m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미만의 숫자들임</a:t>
                </a:r>
                <a:endParaRPr lang="en-US" altLang="ko-KR" sz="1200" dirty="0">
                  <a:solidFill>
                    <a:schemeClr val="accent6"/>
                  </a:solidFill>
                  <a:latin typeface="NanumSquare_ac Bold" panose="020B0600000101010101" pitchFamily="50" charset="-127"/>
                  <a:ea typeface="NanumSquare_ac Bold" panose="020B0600000101010101" pitchFamily="50" charset="-127"/>
                </a:endParaRPr>
              </a:p>
              <a:p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-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 메시지 배열 요소의 크기도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,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 </a:t>
                </a:r>
                <a:r>
                  <a:rPr lang="en-US" altLang="ko-KR" sz="1200" dirty="0" err="1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gf_mul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의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input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인 </a:t>
                </a:r>
                <a:r>
                  <a:rPr lang="en-US" altLang="ko-KR" sz="1200" dirty="0" err="1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gate_value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도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8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비트임</a:t>
                </a:r>
                <a:endParaRPr lang="en-US" altLang="ko-KR" sz="1200" dirty="0">
                  <a:solidFill>
                    <a:schemeClr val="accent6"/>
                  </a:solidFill>
                  <a:latin typeface="NanumSquare_ac Bold" panose="020B0600000101010101" pitchFamily="50" charset="-127"/>
                  <a:ea typeface="NanumSquare_ac Bold" panose="020B0600000101010101" pitchFamily="50" charset="-127"/>
                  <a:sym typeface="Wingdings" pitchFamily="2" charset="2"/>
                </a:endParaRPr>
              </a:p>
              <a:p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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8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비트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X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8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  <a:sym typeface="Wingdings" pitchFamily="2" charset="2"/>
                  </a:rPr>
                  <a:t>비트 바이너리 필드 곱셈 구현</a:t>
                </a:r>
                <a:endParaRPr lang="ko-Kore-KR" altLang="en-US" sz="1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B81F09-EC93-D092-68E3-AF2119B39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45" y="6151549"/>
                <a:ext cx="6543535" cy="646331"/>
              </a:xfrm>
              <a:prstGeom prst="rect">
                <a:avLst/>
              </a:prstGeom>
              <a:blipFill>
                <a:blip r:embed="rId7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49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416100C-898A-4819-9162-2F3FABC540E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920" y="1193425"/>
                <a:ext cx="11369675" cy="5057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Reed-</a:t>
                </a:r>
                <a:r>
                  <a:rPr lang="en-US" altLang="ko-KR" sz="2000" dirty="0" err="1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Solomon_encode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: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메시지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𝑢</m:t>
                    </m:r>
                  </m:oMath>
                </a14:m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와 생성 다항식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g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의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연산을 통해 코드 워드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𝑐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000" dirty="0" err="1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를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구하는 과정</a:t>
                </a:r>
                <a:endParaRPr lang="en-US" altLang="ko-KR" sz="2000" dirty="0">
                  <a:solidFill>
                    <a:srgbClr val="262626"/>
                  </a:solidFill>
                  <a:latin typeface="NanumSquare_ac Bold" panose="020B0600000101010101" pitchFamily="50" charset="-127"/>
                  <a:ea typeface="NanumSquare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코드 워드는 데이터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(</a:t>
                </a:r>
                <a:r>
                  <a:rPr lang="ko-KR" altLang="en-US" sz="20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맨 뒤에서부터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𝑘</m:t>
                    </m:r>
                  </m:oMath>
                </a14:m>
                <a:r>
                  <a:rPr lang="ko-KR" altLang="en-US" sz="2000" dirty="0">
                    <a:solidFill>
                      <a:schemeClr val="accent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개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)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와 오류 정정 비트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(</a:t>
                </a:r>
                <a:r>
                  <a:rPr lang="ko-KR" altLang="en-US" sz="2000" dirty="0">
                    <a:solidFill>
                      <a:schemeClr val="accent5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맨 앞에서부터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𝑛</m:t>
                    </m:r>
                    <m:r>
                      <a:rPr lang="en-US" altLang="ko-KR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𝑘</m:t>
                    </m:r>
                  </m:oMath>
                </a14:m>
                <a:r>
                  <a:rPr lang="ko-KR" altLang="en-US" sz="2000" dirty="0">
                    <a:solidFill>
                      <a:schemeClr val="accent5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개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) 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로 구성된 블록임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416100C-898A-4819-9162-2F3FABC54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920" y="1193425"/>
                <a:ext cx="11369675" cy="5057775"/>
              </a:xfrm>
              <a:blipFill>
                <a:blip r:embed="rId3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Reed-Solomon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코드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B4C4E7-3A6D-113F-8012-7087C43FE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711" y="2444181"/>
            <a:ext cx="5647369" cy="40728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98B440-10A5-6E2E-53E7-1FA78430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5" y="2444181"/>
            <a:ext cx="5616042" cy="26231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9B08997-B841-49FC-BBEB-036CFBAC659B}"/>
              </a:ext>
            </a:extLst>
          </p:cNvPr>
          <p:cNvCxnSpPr>
            <a:cxnSpLocks/>
          </p:cNvCxnSpPr>
          <p:nvPr/>
        </p:nvCxnSpPr>
        <p:spPr>
          <a:xfrm>
            <a:off x="4011654" y="3099201"/>
            <a:ext cx="165297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796325C-E78A-056D-4647-5800302DB9E4}"/>
              </a:ext>
            </a:extLst>
          </p:cNvPr>
          <p:cNvCxnSpPr>
            <a:cxnSpLocks/>
          </p:cNvCxnSpPr>
          <p:nvPr/>
        </p:nvCxnSpPr>
        <p:spPr>
          <a:xfrm>
            <a:off x="2497986" y="3274849"/>
            <a:ext cx="316664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E69424-2107-99DF-6B4C-6B616B05481F}"/>
              </a:ext>
            </a:extLst>
          </p:cNvPr>
          <p:cNvSpPr/>
          <p:nvPr/>
        </p:nvSpPr>
        <p:spPr>
          <a:xfrm>
            <a:off x="6455043" y="6059835"/>
            <a:ext cx="3556862" cy="13942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032FCC9-19D5-B5DB-E784-ECD1A7B37E73}"/>
              </a:ext>
            </a:extLst>
          </p:cNvPr>
          <p:cNvCxnSpPr>
            <a:cxnSpLocks/>
          </p:cNvCxnSpPr>
          <p:nvPr/>
        </p:nvCxnSpPr>
        <p:spPr>
          <a:xfrm>
            <a:off x="5199958" y="3427249"/>
            <a:ext cx="72814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58A95FC2-28E5-AD5C-5530-EEB705E0E562}"/>
              </a:ext>
            </a:extLst>
          </p:cNvPr>
          <p:cNvCxnSpPr>
            <a:cxnSpLocks/>
          </p:cNvCxnSpPr>
          <p:nvPr/>
        </p:nvCxnSpPr>
        <p:spPr>
          <a:xfrm>
            <a:off x="478141" y="3610645"/>
            <a:ext cx="3533513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BA63A33-1853-0A9A-85CF-AB9B0A281BA9}"/>
              </a:ext>
            </a:extLst>
          </p:cNvPr>
          <p:cNvCxnSpPr>
            <a:cxnSpLocks/>
          </p:cNvCxnSpPr>
          <p:nvPr/>
        </p:nvCxnSpPr>
        <p:spPr>
          <a:xfrm>
            <a:off x="4543863" y="3610645"/>
            <a:ext cx="138423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0314C42-D143-B81F-3769-2934A8901DFA}"/>
              </a:ext>
            </a:extLst>
          </p:cNvPr>
          <p:cNvCxnSpPr>
            <a:cxnSpLocks/>
          </p:cNvCxnSpPr>
          <p:nvPr/>
        </p:nvCxnSpPr>
        <p:spPr>
          <a:xfrm>
            <a:off x="478141" y="3770794"/>
            <a:ext cx="12499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2E9030F-A5BE-8429-C112-6BAE672E8C2D}"/>
              </a:ext>
            </a:extLst>
          </p:cNvPr>
          <p:cNvSpPr txBox="1"/>
          <p:nvPr/>
        </p:nvSpPr>
        <p:spPr>
          <a:xfrm>
            <a:off x="485890" y="4704123"/>
            <a:ext cx="360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C00000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3A24F3-FF84-C781-CF2E-1F999EFF613B}"/>
              </a:ext>
            </a:extLst>
          </p:cNvPr>
          <p:cNvSpPr txBox="1"/>
          <p:nvPr/>
        </p:nvSpPr>
        <p:spPr>
          <a:xfrm>
            <a:off x="9698065" y="4550373"/>
            <a:ext cx="538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C00000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①</a:t>
            </a:r>
            <a:endParaRPr lang="ko-Kore-KR" altLang="en-US" b="1" dirty="0">
              <a:solidFill>
                <a:srgbClr val="C00000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1BAF6-E4B1-C9DC-F4B9-39434469453F}"/>
              </a:ext>
            </a:extLst>
          </p:cNvPr>
          <p:cNvSpPr txBox="1"/>
          <p:nvPr/>
        </p:nvSpPr>
        <p:spPr>
          <a:xfrm>
            <a:off x="485890" y="4119025"/>
            <a:ext cx="538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C00000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①</a:t>
            </a:r>
            <a:endParaRPr lang="ko-Kore-KR" altLang="en-US" b="1" dirty="0">
              <a:solidFill>
                <a:srgbClr val="C00000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0349FE-6169-88C3-6AAD-9E191B9DC73D}"/>
              </a:ext>
            </a:extLst>
          </p:cNvPr>
          <p:cNvSpPr txBox="1"/>
          <p:nvPr/>
        </p:nvSpPr>
        <p:spPr>
          <a:xfrm>
            <a:off x="9698065" y="5138674"/>
            <a:ext cx="450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C00000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②</a:t>
            </a:r>
            <a:endParaRPr lang="ko-Kore-KR" altLang="en-US" b="1" dirty="0">
              <a:solidFill>
                <a:srgbClr val="C00000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EB825F-CBA8-2D3D-C64B-B7C8AB361584}"/>
              </a:ext>
            </a:extLst>
          </p:cNvPr>
          <p:cNvSpPr txBox="1"/>
          <p:nvPr/>
        </p:nvSpPr>
        <p:spPr>
          <a:xfrm>
            <a:off x="485890" y="4415527"/>
            <a:ext cx="450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C00000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②</a:t>
            </a:r>
            <a:endParaRPr lang="ko-Kore-KR" altLang="en-US" b="1" dirty="0">
              <a:solidFill>
                <a:srgbClr val="C00000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E225B2-E57D-2DD8-DC5A-62622FB1928C}"/>
              </a:ext>
            </a:extLst>
          </p:cNvPr>
          <p:cNvSpPr txBox="1"/>
          <p:nvPr/>
        </p:nvSpPr>
        <p:spPr>
          <a:xfrm>
            <a:off x="6392660" y="4192116"/>
            <a:ext cx="360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C00000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06723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416100C-898A-4819-9162-2F3FABC540E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35978" y="1220610"/>
                <a:ext cx="7496978" cy="5057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8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비트 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X 8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비트 바이너리 필드 곱셈 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modular 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연산 구현</a:t>
                </a:r>
                <a:endParaRPr lang="en-US" altLang="ko-KR" sz="2000" dirty="0">
                  <a:solidFill>
                    <a:srgbClr val="262626"/>
                  </a:solidFill>
                  <a:latin typeface="NanumSquare_ac Bold" panose="020B0600000101010101" pitchFamily="50" charset="-127"/>
                  <a:ea typeface="NanumSquare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8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비트 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X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8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비트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= 15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비트 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14</m:t>
                        </m:r>
                      </m:sup>
                    </m:sSup>
                  </m:oMath>
                </a14:m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까지 처리해줘야 됨</a:t>
                </a:r>
                <a:r>
                  <a:rPr lang="en-US" altLang="ko-KR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262626"/>
                    </a:solidFill>
                    <a:latin typeface="NanumSquare_ac Bold" panose="020B0600000101010101" pitchFamily="50" charset="-127"/>
                    <a:ea typeface="NanumSquare_ac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8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4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3</m:t>
                        </m:r>
                      </m:sup>
                    </m:sSup>
                    <m:r>
                      <a:rPr lang="en-US" altLang="ko-KR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NanumSquare_ac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rgbClr val="262626"/>
                    </a:solidFill>
                    <a:ea typeface="NanumSquare_ac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NanumSquare_ac Bold" panose="020B0600000101010101" pitchFamily="50" charset="-127"/>
                      </a:rPr>
                      <m:t>1</m:t>
                    </m:r>
                  </m:oMath>
                </a14:m>
                <a:endParaRPr lang="en-US" altLang="ko-KR" sz="2000" dirty="0">
                  <a:solidFill>
                    <a:srgbClr val="262626"/>
                  </a:solidFill>
                  <a:latin typeface="NanumSquare_ac Bold" panose="020B0600000101010101" pitchFamily="50" charset="-127"/>
                  <a:ea typeface="NanumSquare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416100C-898A-4819-9162-2F3FABC54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35978" y="1220610"/>
                <a:ext cx="7496978" cy="5057775"/>
              </a:xfrm>
              <a:blipFill>
                <a:blip r:embed="rId3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Reed-Solomon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인코딩 양자 회로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366D5D-22F5-8E0A-CE89-1FCC7F5E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00" y="1220610"/>
            <a:ext cx="2691214" cy="5429643"/>
          </a:xfrm>
          <a:prstGeom prst="rect">
            <a:avLst/>
          </a:prstGeom>
        </p:spPr>
      </p:pic>
      <p:pic>
        <p:nvPicPr>
          <p:cNvPr id="10" name="그림 9" descr="텍스트, 친필, 문서, 종이이(가) 표시된 사진&#10;&#10;자동 생성된 설명">
            <a:extLst>
              <a:ext uri="{FF2B5EF4-FFF2-40B4-BE49-F238E27FC236}">
                <a16:creationId xmlns:a16="http://schemas.microsoft.com/office/drawing/2014/main" id="{7F66CB05-3AB7-306B-ADEA-362B85892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8291" b="8817"/>
          <a:stretch/>
        </p:blipFill>
        <p:spPr>
          <a:xfrm>
            <a:off x="4049486" y="3076925"/>
            <a:ext cx="4450079" cy="29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7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6100C-898A-4819-9162-2F3FABC54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1934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양자 회로에서는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0,1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로만 표현할 수 있으므로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ex) uint8_t 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배열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[16]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큐비트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배열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[16][8]</a:t>
            </a:r>
          </a:p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C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코드와 비교하여 실제로 사용되는 값만 </a:t>
            </a:r>
            <a:r>
              <a:rPr lang="ko-KR" altLang="en-US" sz="20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큐비트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할당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20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tmp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[30]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은 연산에 사용되지 않아서 </a:t>
            </a:r>
            <a:r>
              <a:rPr lang="en-US" altLang="ko-KR" sz="20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tmp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[30],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PARAM_RS_POLY[30],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20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gabage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[29] 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큐비트는 할당하지 않음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+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곱셈 연산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30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회만 수행</a:t>
            </a:r>
            <a:endParaRPr lang="en-US" altLang="ko-KR" sz="2000" dirty="0">
              <a:solidFill>
                <a:srgbClr val="262626"/>
              </a:solidFill>
              <a:latin typeface="NanumSquare_ac Bold" panose="020B0600000101010101" pitchFamily="50" charset="-127"/>
              <a:ea typeface="NanumSquare_ac Bold" panose="020B0600000101010101" pitchFamily="50" charset="-127"/>
              <a:sym typeface="Wingdings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Reed-Solomon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인코딩 양자 회로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63D99-3C3B-D2FF-026B-EBC71931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503" y="2441851"/>
            <a:ext cx="5640639" cy="406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0F7DF6-5E95-434E-D98D-BBE67CFA8718}"/>
              </a:ext>
            </a:extLst>
          </p:cNvPr>
          <p:cNvSpPr txBox="1"/>
          <p:nvPr/>
        </p:nvSpPr>
        <p:spPr>
          <a:xfrm>
            <a:off x="11204027" y="2383128"/>
            <a:ext cx="791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C</a:t>
            </a:r>
            <a:r>
              <a:rPr lang="ko-KR" altLang="en-US" sz="1800" dirty="0">
                <a:solidFill>
                  <a:schemeClr val="bg1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코드 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ACAA6-5275-642D-EF2F-CB3EC9E36275}"/>
              </a:ext>
            </a:extLst>
          </p:cNvPr>
          <p:cNvSpPr txBox="1"/>
          <p:nvPr/>
        </p:nvSpPr>
        <p:spPr>
          <a:xfrm>
            <a:off x="5580002" y="2392388"/>
            <a:ext cx="615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양자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7ECC10-3E58-AF67-0F98-4BFE85A5C754}"/>
              </a:ext>
            </a:extLst>
          </p:cNvPr>
          <p:cNvGrpSpPr/>
          <p:nvPr/>
        </p:nvGrpSpPr>
        <p:grpSpPr>
          <a:xfrm>
            <a:off x="650588" y="2446064"/>
            <a:ext cx="5482351" cy="4273422"/>
            <a:chOff x="650588" y="2387341"/>
            <a:chExt cx="5482351" cy="42734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2D0BBB-219B-191A-CFD0-5B97CCCE5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88" y="2387341"/>
              <a:ext cx="5482351" cy="427342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F74168-09AA-B920-83DF-E59014496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88" y="5448091"/>
              <a:ext cx="3426773" cy="560054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10D103-1ED6-525C-5167-6906845C549C}"/>
              </a:ext>
            </a:extLst>
          </p:cNvPr>
          <p:cNvSpPr/>
          <p:nvPr/>
        </p:nvSpPr>
        <p:spPr>
          <a:xfrm>
            <a:off x="723741" y="4843964"/>
            <a:ext cx="3353620" cy="18650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E83771-E436-0515-C6E0-671241FACE32}"/>
              </a:ext>
            </a:extLst>
          </p:cNvPr>
          <p:cNvSpPr/>
          <p:nvPr/>
        </p:nvSpPr>
        <p:spPr>
          <a:xfrm>
            <a:off x="6803799" y="4514251"/>
            <a:ext cx="3212656" cy="9925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07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6100C-898A-4819-9162-2F3FABC54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1934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반복문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한 번 당 수행되는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30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번의 곱셈을 동시에 병렬로 수행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Toffoli-depth 1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gate_value</a:t>
            </a:r>
            <a:r>
              <a:rPr lang="en-US" altLang="ko-KR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값을 </a:t>
            </a:r>
            <a:r>
              <a:rPr lang="en-US" altLang="ko-KR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29</a:t>
            </a:r>
            <a:r>
              <a:rPr lang="ko-KR" altLang="en-US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개의 </a:t>
            </a:r>
            <a:r>
              <a:rPr lang="en-US" altLang="ko-KR" sz="16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gabage</a:t>
            </a:r>
            <a:r>
              <a:rPr lang="en-US" altLang="ko-KR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큐비트에 복사 </a:t>
            </a:r>
            <a:r>
              <a:rPr lang="en-US" altLang="ko-KR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복사 시 </a:t>
            </a:r>
            <a:r>
              <a:rPr lang="en-US" altLang="ko-KR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depth</a:t>
            </a:r>
            <a:r>
              <a:rPr lang="ko-KR" altLang="en-US" sz="16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줄이기 위해 아래와 같이 구현</a:t>
            </a:r>
            <a:r>
              <a:rPr lang="en-US" altLang="ko-KR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altLang="ko-KR" sz="1600" dirty="0">
              <a:solidFill>
                <a:srgbClr val="262626"/>
              </a:solidFill>
              <a:latin typeface="NanumSquare_ac Bold" panose="020B0600000101010101" pitchFamily="50" charset="-127"/>
              <a:ea typeface="NanumSquare_ac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Reed-Solomon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인코딩 양자 회로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63D99-3C3B-D2FF-026B-EBC71931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07" y="2207724"/>
            <a:ext cx="5647369" cy="40728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10D103-1ED6-525C-5167-6906845C549C}"/>
              </a:ext>
            </a:extLst>
          </p:cNvPr>
          <p:cNvSpPr/>
          <p:nvPr/>
        </p:nvSpPr>
        <p:spPr>
          <a:xfrm>
            <a:off x="6688561" y="3860873"/>
            <a:ext cx="5200839" cy="882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2A654F-E4CE-6247-BE26-EA4EB07D2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748"/>
          <a:stretch/>
        </p:blipFill>
        <p:spPr>
          <a:xfrm>
            <a:off x="173024" y="2441391"/>
            <a:ext cx="3454793" cy="3839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6471AF-D486-3010-5EEF-A9C295D86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9" t="64224" r="8122"/>
          <a:stretch/>
        </p:blipFill>
        <p:spPr>
          <a:xfrm>
            <a:off x="3627817" y="4109105"/>
            <a:ext cx="2635984" cy="21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6100C-898A-4819-9162-2F3FABC54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20" y="1193425"/>
            <a:ext cx="11369675" cy="5057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반복문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한 번 당 수행되는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30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번의 곱셈을 동시에 병렬로 수행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  <a:sym typeface="Wingdings" pitchFamily="2" charset="2"/>
              </a:rPr>
              <a:t>Toffoli-depth 1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gate_value</a:t>
            </a:r>
            <a:r>
              <a:rPr lang="en-US" altLang="ko-KR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값을 </a:t>
            </a:r>
            <a:r>
              <a:rPr lang="en-US" altLang="ko-KR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29</a:t>
            </a:r>
            <a:r>
              <a:rPr lang="ko-KR" altLang="en-US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개의 </a:t>
            </a:r>
            <a:r>
              <a:rPr lang="en-US" altLang="ko-KR" sz="1600" dirty="0" err="1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gabage</a:t>
            </a:r>
            <a:r>
              <a:rPr lang="en-US" altLang="ko-KR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큐비트에 복사 </a:t>
            </a:r>
            <a:r>
              <a:rPr lang="en-US" altLang="ko-KR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복사 시 </a:t>
            </a:r>
            <a:r>
              <a:rPr lang="en-US" altLang="ko-KR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depth</a:t>
            </a:r>
            <a:r>
              <a:rPr lang="ko-KR" altLang="en-US" sz="1600" dirty="0" err="1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줄이기 위해 아래와 같이 구현</a:t>
            </a:r>
            <a:r>
              <a:rPr lang="en-US" altLang="ko-KR" sz="1600" dirty="0">
                <a:solidFill>
                  <a:schemeClr val="accent3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곱셈 연산에 필요한 </a:t>
            </a:r>
            <a:r>
              <a:rPr lang="en-US" altLang="ko-KR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ancilla </a:t>
            </a:r>
            <a:r>
              <a:rPr lang="ko-KR" altLang="en-US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큐비트는 독립적으로 사용</a:t>
            </a:r>
            <a:endParaRPr lang="en-US" altLang="ko-KR" sz="1600" dirty="0">
              <a:solidFill>
                <a:srgbClr val="262626"/>
              </a:solidFill>
              <a:latin typeface="NanumSquare_ac Bold" panose="020B0600000101010101" pitchFamily="50" charset="-127"/>
              <a:ea typeface="NanumSquare_ac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 err="1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gabage</a:t>
            </a:r>
            <a:r>
              <a:rPr lang="ko-KR" altLang="en-US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큐비트는</a:t>
            </a:r>
            <a:r>
              <a:rPr lang="en-US" altLang="ko-KR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reverse</a:t>
            </a:r>
            <a:r>
              <a:rPr lang="ko-KR" altLang="en-US" sz="1600" dirty="0">
                <a:solidFill>
                  <a:schemeClr val="accent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 연산</a:t>
            </a:r>
            <a:r>
              <a:rPr lang="ko-KR" altLang="en-US" sz="1600" dirty="0">
                <a:solidFill>
                  <a:srgbClr val="262626"/>
                </a:solidFill>
                <a:latin typeface="NanumSquare_ac Bold" panose="020B0600000101010101" pitchFamily="50" charset="-127"/>
                <a:ea typeface="NanumSquare_ac Bold" panose="020B0600000101010101" pitchFamily="50" charset="-127"/>
              </a:rPr>
              <a:t>을 통해 다음 반복문에서 재활용 가능</a:t>
            </a:r>
            <a:endParaRPr lang="en-US" altLang="ko-KR" sz="1600" dirty="0">
              <a:solidFill>
                <a:srgbClr val="262626"/>
              </a:solidFill>
              <a:latin typeface="NanumSquare_ac Bold" panose="020B0600000101010101" pitchFamily="50" charset="-127"/>
              <a:ea typeface="NanumSquare_ac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solidFill>
                <a:srgbClr val="262626"/>
              </a:solidFill>
              <a:latin typeface="NanumSquare_ac Bold" panose="020B0600000101010101" pitchFamily="50" charset="-127"/>
              <a:ea typeface="NanumSquare_ac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Reed-Solomon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인코딩 양자 회로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63D99-3C3B-D2FF-026B-EBC71931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07" y="2581793"/>
            <a:ext cx="5647369" cy="40728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10D103-1ED6-525C-5167-6906845C549C}"/>
              </a:ext>
            </a:extLst>
          </p:cNvPr>
          <p:cNvSpPr/>
          <p:nvPr/>
        </p:nvSpPr>
        <p:spPr>
          <a:xfrm>
            <a:off x="6688561" y="4234942"/>
            <a:ext cx="5200839" cy="882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BA2EFC-91E9-BD31-B648-8C0CF095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24" y="2581793"/>
            <a:ext cx="6130703" cy="3300478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375DB63-BDD1-8A63-200D-5318B32EE2FD}"/>
              </a:ext>
            </a:extLst>
          </p:cNvPr>
          <p:cNvCxnSpPr>
            <a:cxnSpLocks/>
          </p:cNvCxnSpPr>
          <p:nvPr/>
        </p:nvCxnSpPr>
        <p:spPr>
          <a:xfrm>
            <a:off x="2972452" y="2984914"/>
            <a:ext cx="325378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B151AF24-C89C-4710-231A-464656399E50}"/>
              </a:ext>
            </a:extLst>
          </p:cNvPr>
          <p:cNvCxnSpPr>
            <a:cxnSpLocks/>
          </p:cNvCxnSpPr>
          <p:nvPr/>
        </p:nvCxnSpPr>
        <p:spPr>
          <a:xfrm>
            <a:off x="3249543" y="3436573"/>
            <a:ext cx="266080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4E2283-5E66-228C-45F6-21C60814BA5B}"/>
              </a:ext>
            </a:extLst>
          </p:cNvPr>
          <p:cNvSpPr/>
          <p:nvPr/>
        </p:nvSpPr>
        <p:spPr>
          <a:xfrm>
            <a:off x="443657" y="4892259"/>
            <a:ext cx="2607114" cy="29487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5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25594</TotalTime>
  <Words>478</Words>
  <Application>Microsoft Macintosh PowerPoint</Application>
  <PresentationFormat>와이드스크린</PresentationFormat>
  <Paragraphs>86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Cambria Math</vt:lpstr>
      <vt:lpstr>NanumSquare_ac</vt:lpstr>
      <vt:lpstr>나눔스퀘어_ac ExtraBold</vt:lpstr>
      <vt:lpstr>맑은 고딕</vt:lpstr>
      <vt:lpstr>나눔스퀘어_ac</vt:lpstr>
      <vt:lpstr>NanumSquare_ac ExtraBold</vt:lpstr>
      <vt:lpstr>NanumSquare_ac Bold</vt:lpstr>
      <vt:lpstr>Arial</vt:lpstr>
      <vt:lpstr>Office 테마</vt:lpstr>
      <vt:lpstr>HQC Reed-Solomon 인코딩 양자 회로 구현</vt:lpstr>
      <vt:lpstr>PowerPoint 프레젠테이션</vt:lpstr>
      <vt:lpstr>01. Reed-Solomon 코드 분석</vt:lpstr>
      <vt:lpstr>01. Reed-Solomon 코드 분석</vt:lpstr>
      <vt:lpstr>01. Reed-Solomon 코드 분석</vt:lpstr>
      <vt:lpstr>02. Reed-Solomon 인코딩 양자 회로 구현</vt:lpstr>
      <vt:lpstr>02. Reed-Solomon 인코딩 양자 회로 구현</vt:lpstr>
      <vt:lpstr>02. Reed-Solomon 인코딩 양자 회로 구현</vt:lpstr>
      <vt:lpstr>02. Reed-Solomon 인코딩 양자 회로 구현</vt:lpstr>
      <vt:lpstr>02. Reed-Solomon 인코딩 양자 회로 구현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03. 신경망 학습</dc:title>
  <dc:creator>user</dc:creator>
  <cp:lastModifiedBy>임세진</cp:lastModifiedBy>
  <cp:revision>641</cp:revision>
  <dcterms:created xsi:type="dcterms:W3CDTF">2021-02-28T19:38:14Z</dcterms:created>
  <dcterms:modified xsi:type="dcterms:W3CDTF">2023-09-24T13:19:11Z</dcterms:modified>
</cp:coreProperties>
</file>